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40" d="100"/>
          <a:sy n="40" d="100"/>
        </p:scale>
        <p:origin x="72" y="7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7474C-A624-464B-836D-F0EF14E63D91}" type="datetimeFigureOut">
              <a:rPr lang="cs-CZ" smtClean="0"/>
              <a:t>11.05.2020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23255-5EED-4E18-BDF2-60D400B6D9C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083294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7474C-A624-464B-836D-F0EF14E63D91}" type="datetimeFigureOut">
              <a:rPr lang="cs-CZ" smtClean="0"/>
              <a:t>11.05.2020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23255-5EED-4E18-BDF2-60D400B6D9C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46010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7474C-A624-464B-836D-F0EF14E63D91}" type="datetimeFigureOut">
              <a:rPr lang="cs-CZ" smtClean="0"/>
              <a:t>11.05.2020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23255-5EED-4E18-BDF2-60D400B6D9C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95530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7474C-A624-464B-836D-F0EF14E63D91}" type="datetimeFigureOut">
              <a:rPr lang="cs-CZ" smtClean="0"/>
              <a:t>11.05.2020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23255-5EED-4E18-BDF2-60D400B6D9C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0309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7474C-A624-464B-836D-F0EF14E63D91}" type="datetimeFigureOut">
              <a:rPr lang="cs-CZ" smtClean="0"/>
              <a:t>11.05.2020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23255-5EED-4E18-BDF2-60D400B6D9C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19413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7474C-A624-464B-836D-F0EF14E63D91}" type="datetimeFigureOut">
              <a:rPr lang="cs-CZ" smtClean="0"/>
              <a:t>11.05.2020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23255-5EED-4E18-BDF2-60D400B6D9C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90770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7474C-A624-464B-836D-F0EF14E63D91}" type="datetimeFigureOut">
              <a:rPr lang="cs-CZ" smtClean="0"/>
              <a:t>11.05.2020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23255-5EED-4E18-BDF2-60D400B6D9C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81179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7474C-A624-464B-836D-F0EF14E63D91}" type="datetimeFigureOut">
              <a:rPr lang="cs-CZ" smtClean="0"/>
              <a:t>11.05.2020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23255-5EED-4E18-BDF2-60D400B6D9C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649129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7474C-A624-464B-836D-F0EF14E63D91}" type="datetimeFigureOut">
              <a:rPr lang="cs-CZ" smtClean="0"/>
              <a:t>11.05.2020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23255-5EED-4E18-BDF2-60D400B6D9C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607505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7474C-A624-464B-836D-F0EF14E63D91}" type="datetimeFigureOut">
              <a:rPr lang="cs-CZ" smtClean="0"/>
              <a:t>11.05.2020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23255-5EED-4E18-BDF2-60D400B6D9C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141803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7474C-A624-464B-836D-F0EF14E63D91}" type="datetimeFigureOut">
              <a:rPr lang="cs-CZ" smtClean="0"/>
              <a:t>11.05.2020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23255-5EED-4E18-BDF2-60D400B6D9C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971000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B7474C-A624-464B-836D-F0EF14E63D91}" type="datetimeFigureOut">
              <a:rPr lang="cs-CZ" smtClean="0"/>
              <a:t>11.05.2020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023255-5EED-4E18-BDF2-60D400B6D9CA}" type="slidenum">
              <a:rPr lang="cs-CZ" smtClean="0"/>
              <a:t>‹#›</a:t>
            </a:fld>
            <a:endParaRPr lang="cs-CZ"/>
          </a:p>
        </p:txBody>
      </p:sp>
      <p:sp>
        <p:nvSpPr>
          <p:cNvPr id="7" name="MSIPCMContentMarking" descr="{&quot;HashCode&quot;:-1699574231,&quot;Placement&quot;:&quot;Footer&quot;}"/>
          <p:cNvSpPr txBox="1"/>
          <p:nvPr userDrawn="1"/>
        </p:nvSpPr>
        <p:spPr>
          <a:xfrm>
            <a:off x="0" y="6646927"/>
            <a:ext cx="619703" cy="211073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1">
            <a:spAutoFit/>
          </a:bodyPr>
          <a:lstStyle/>
          <a:p>
            <a:pPr algn="l">
              <a:spcBef>
                <a:spcPts val="0"/>
              </a:spcBef>
              <a:spcAft>
                <a:spcPts val="0"/>
              </a:spcAft>
            </a:pPr>
            <a:r>
              <a:rPr lang="cs-CZ" sz="700">
                <a:solidFill>
                  <a:srgbClr val="000000"/>
                </a:solidFill>
                <a:latin typeface="Calibri" panose="020F0502020204030204" pitchFamily="34" charset="0"/>
              </a:rPr>
              <a:t>C2 General</a:t>
            </a:r>
          </a:p>
        </p:txBody>
      </p:sp>
    </p:spTree>
    <p:extLst>
      <p:ext uri="{BB962C8B-B14F-4D97-AF65-F5344CB8AC3E}">
        <p14:creationId xmlns:p14="http://schemas.microsoft.com/office/powerpoint/2010/main" val="21112965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0">
          <a:fgClr>
            <a:schemeClr val="accent4">
              <a:lumMod val="75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>
                <a:solidFill>
                  <a:schemeClr val="accent5">
                    <a:lumMod val="75000"/>
                  </a:schemeClr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rPr>
              <a:t>Dnešní doba má i svá pozitiva 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4183928"/>
            <a:ext cx="9144000" cy="1655762"/>
          </a:xfrm>
        </p:spPr>
        <p:txBody>
          <a:bodyPr/>
          <a:lstStyle/>
          <a:p>
            <a:r>
              <a:rPr lang="cs-CZ" sz="2000" b="1" dirty="0">
                <a:latin typeface="Lucida Sans Unicode" panose="020B0602030504020204" pitchFamily="34" charset="0"/>
                <a:cs typeface="Lucida Sans Unicode" panose="020B0602030504020204" pitchFamily="34" charset="0"/>
              </a:rPr>
              <a:t>Denisa </a:t>
            </a:r>
            <a:r>
              <a:rPr lang="cs-CZ" sz="2000" b="1" dirty="0" err="1">
                <a:latin typeface="Lucida Sans Unicode" panose="020B0602030504020204" pitchFamily="34" charset="0"/>
                <a:cs typeface="Lucida Sans Unicode" panose="020B0602030504020204" pitchFamily="34" charset="0"/>
              </a:rPr>
              <a:t>Bellinger</a:t>
            </a:r>
            <a:r>
              <a:rPr lang="cs-CZ" sz="2000" b="1" dirty="0">
                <a:latin typeface="Lucida Sans Unicode" panose="020B0602030504020204" pitchFamily="34" charset="0"/>
                <a:cs typeface="Lucida Sans Unicode" panose="020B0602030504020204" pitchFamily="34" charset="0"/>
              </a:rPr>
              <a:t> a Lucia Hlavová </a:t>
            </a:r>
            <a:endParaRPr lang="en-US" sz="2000" b="1" dirty="0">
              <a:latin typeface="Lucida Sans Unicode" panose="020B0602030504020204" pitchFamily="34" charset="0"/>
              <a:cs typeface="Lucida Sans Unicode" panose="020B0602030504020204" pitchFamily="34" charset="0"/>
            </a:endParaRPr>
          </a:p>
          <a:p>
            <a:endParaRPr lang="cs-CZ" dirty="0">
              <a:latin typeface="Lucida Sans Unicode" panose="020B0602030504020204" pitchFamily="34" charset="0"/>
              <a:cs typeface="Lucida Sans Unicode" panose="020B0602030504020204" pitchFamily="34" charset="0"/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43187" y="4925290"/>
            <a:ext cx="6905625" cy="1828800"/>
          </a:xfrm>
          <a:prstGeom prst="rect">
            <a:avLst/>
          </a:prstGeom>
          <a:effectLst>
            <a:softEdge rad="152400"/>
          </a:effectLst>
        </p:spPr>
      </p:pic>
    </p:spTree>
    <p:extLst>
      <p:ext uri="{BB962C8B-B14F-4D97-AF65-F5344CB8AC3E}">
        <p14:creationId xmlns:p14="http://schemas.microsoft.com/office/powerpoint/2010/main" val="2353016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0">
          <a:fgClr>
            <a:schemeClr val="accent4">
              <a:lumMod val="75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893762"/>
            <a:ext cx="10515600" cy="1325563"/>
          </a:xfrm>
        </p:spPr>
        <p:txBody>
          <a:bodyPr>
            <a:normAutofit/>
          </a:bodyPr>
          <a:lstStyle/>
          <a:p>
            <a:r>
              <a:rPr lang="cs-CZ" sz="4800" b="1" dirty="0">
                <a:solidFill>
                  <a:schemeClr val="accent5">
                    <a:lumMod val="75000"/>
                  </a:schemeClr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rPr>
              <a:t>Výchozí situace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2654300"/>
            <a:ext cx="10220325" cy="4351338"/>
          </a:xfrm>
        </p:spPr>
        <p:txBody>
          <a:bodyPr/>
          <a:lstStyle/>
          <a:p>
            <a:r>
              <a:rPr lang="cs-CZ" dirty="0">
                <a:latin typeface="Lucida Sans Unicode" panose="020B0602030504020204" pitchFamily="34" charset="0"/>
                <a:cs typeface="Lucida Sans Unicode" panose="020B0602030504020204" pitchFamily="34" charset="0"/>
              </a:rPr>
              <a:t>Přišlo to bez varování </a:t>
            </a:r>
          </a:p>
          <a:p>
            <a:r>
              <a:rPr lang="cs-CZ" dirty="0">
                <a:latin typeface="Lucida Sans Unicode" panose="020B0602030504020204" pitchFamily="34" charset="0"/>
                <a:cs typeface="Lucida Sans Unicode" panose="020B0602030504020204" pitchFamily="34" charset="0"/>
              </a:rPr>
              <a:t>To, co je neznámé, v nás vyvolává strach a obavy </a:t>
            </a:r>
          </a:p>
          <a:p>
            <a:r>
              <a:rPr lang="cs-CZ" dirty="0">
                <a:latin typeface="Lucida Sans Unicode" panose="020B0602030504020204" pitchFamily="34" charset="0"/>
                <a:cs typeface="Lucida Sans Unicode" panose="020B0602030504020204" pitchFamily="34" charset="0"/>
              </a:rPr>
              <a:t>Přizpůsobení se novým podmínkám / </a:t>
            </a:r>
            <a:r>
              <a:rPr lang="cs-CZ" dirty="0" err="1">
                <a:latin typeface="Lucida Sans Unicode" panose="020B0602030504020204" pitchFamily="34" charset="0"/>
                <a:cs typeface="Lucida Sans Unicode" panose="020B0602030504020204" pitchFamily="34" charset="0"/>
              </a:rPr>
              <a:t>Home</a:t>
            </a:r>
            <a:r>
              <a:rPr lang="cs-CZ" dirty="0">
                <a:latin typeface="Lucida Sans Unicode" panose="020B0602030504020204" pitchFamily="34" charset="0"/>
                <a:cs typeface="Lucida Sans Unicode" panose="020B0602030504020204" pitchFamily="34" charset="0"/>
              </a:rPr>
              <a:t> </a:t>
            </a:r>
            <a:r>
              <a:rPr lang="cs-CZ" dirty="0" err="1">
                <a:latin typeface="Lucida Sans Unicode" panose="020B0602030504020204" pitchFamily="34" charset="0"/>
                <a:cs typeface="Lucida Sans Unicode" panose="020B0602030504020204" pitchFamily="34" charset="0"/>
              </a:rPr>
              <a:t>office</a:t>
            </a:r>
            <a:r>
              <a:rPr lang="cs-CZ" dirty="0">
                <a:latin typeface="Lucida Sans Unicode" panose="020B0602030504020204" pitchFamily="34" charset="0"/>
                <a:cs typeface="Lucida Sans Unicode" panose="020B0602030504020204" pitchFamily="34" charset="0"/>
              </a:rPr>
              <a:t>, kde to jde</a:t>
            </a:r>
          </a:p>
          <a:p>
            <a:r>
              <a:rPr lang="cs-CZ" dirty="0">
                <a:latin typeface="Lucida Sans Unicode" panose="020B0602030504020204" pitchFamily="34" charset="0"/>
                <a:cs typeface="Lucida Sans Unicode" panose="020B0602030504020204" pitchFamily="34" charset="0"/>
              </a:rPr>
              <a:t>Každý máme jiné výchozí podmínky a s nimi spojené těžkosti, ale jsme na jedné lodi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8" name="Obrázek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93543" y="5472112"/>
            <a:ext cx="1320514" cy="1247774"/>
          </a:xfrm>
          <a:prstGeom prst="rect">
            <a:avLst/>
          </a:prstGeom>
          <a:effectLst>
            <a:softEdge rad="76200"/>
          </a:effectLst>
        </p:spPr>
      </p:pic>
    </p:spTree>
    <p:extLst>
      <p:ext uri="{BB962C8B-B14F-4D97-AF65-F5344CB8AC3E}">
        <p14:creationId xmlns:p14="http://schemas.microsoft.com/office/powerpoint/2010/main" val="11219249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0">
          <a:fgClr>
            <a:schemeClr val="accent4">
              <a:lumMod val="75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500062"/>
            <a:ext cx="10515600" cy="1325563"/>
          </a:xfrm>
        </p:spPr>
        <p:txBody>
          <a:bodyPr>
            <a:noAutofit/>
          </a:bodyPr>
          <a:lstStyle/>
          <a:p>
            <a:r>
              <a:rPr lang="cs-CZ" sz="4000" b="1" dirty="0">
                <a:solidFill>
                  <a:schemeClr val="accent5">
                    <a:lumMod val="75000"/>
                  </a:schemeClr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rPr>
              <a:t>Co bychom si mohli vzít jako inspiraci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10306050" cy="4351338"/>
          </a:xfrm>
        </p:spPr>
        <p:txBody>
          <a:bodyPr>
            <a:normAutofit lnSpcReduction="10000"/>
          </a:bodyPr>
          <a:lstStyle/>
          <a:p>
            <a:r>
              <a:rPr lang="cs-CZ" dirty="0">
                <a:latin typeface="Lucida Sans Unicode" panose="020B0602030504020204" pitchFamily="34" charset="0"/>
                <a:cs typeface="Lucida Sans Unicode" panose="020B0602030504020204" pitchFamily="34" charset="0"/>
              </a:rPr>
              <a:t>Znovuobjevení lidské stránky v nás – laskavost, velkorysost, trpělivost, ohleduplnost, sounáležitost, mám právo se cítit … zranitelný / zmatený / autentický … </a:t>
            </a:r>
          </a:p>
          <a:p>
            <a:r>
              <a:rPr lang="cs-CZ" dirty="0">
                <a:latin typeface="Lucida Sans Unicode" panose="020B0602030504020204" pitchFamily="34" charset="0"/>
                <a:cs typeface="Lucida Sans Unicode" panose="020B0602030504020204" pitchFamily="34" charset="0"/>
              </a:rPr>
              <a:t>Jde to oddělit - pracovní a soukromý život ? </a:t>
            </a:r>
          </a:p>
          <a:p>
            <a:r>
              <a:rPr lang="cs-CZ" dirty="0">
                <a:latin typeface="Lucida Sans Unicode" panose="020B0602030504020204" pitchFamily="34" charset="0"/>
                <a:cs typeface="Lucida Sans Unicode" panose="020B0602030504020204" pitchFamily="34" charset="0"/>
              </a:rPr>
              <a:t>Jak dát lidem více prostoru, aby se uplatnili ( přirozená role leadera v praxi ) ?</a:t>
            </a:r>
          </a:p>
          <a:p>
            <a:r>
              <a:rPr lang="cs-CZ" dirty="0">
                <a:latin typeface="Lucida Sans Unicode" panose="020B0602030504020204" pitchFamily="34" charset="0"/>
                <a:cs typeface="Lucida Sans Unicode" panose="020B0602030504020204" pitchFamily="34" charset="0"/>
              </a:rPr>
              <a:t>Je možné zjednodušit fungování své rodiny/firmy ? Jak ?</a:t>
            </a:r>
          </a:p>
          <a:p>
            <a:r>
              <a:rPr lang="cs-CZ" dirty="0">
                <a:latin typeface="Lucida Sans Unicode" panose="020B0602030504020204" pitchFamily="34" charset="0"/>
                <a:cs typeface="Lucida Sans Unicode" panose="020B0602030504020204" pitchFamily="34" charset="0"/>
              </a:rPr>
              <a:t>Naučit se říkat NE </a:t>
            </a:r>
          </a:p>
          <a:p>
            <a:r>
              <a:rPr lang="cs-CZ" dirty="0" err="1">
                <a:latin typeface="Lucida Sans Unicode" panose="020B0602030504020204" pitchFamily="34" charset="0"/>
                <a:cs typeface="Lucida Sans Unicode" panose="020B0602030504020204" pitchFamily="34" charset="0"/>
              </a:rPr>
              <a:t>Good</a:t>
            </a:r>
            <a:r>
              <a:rPr lang="cs-CZ" dirty="0">
                <a:latin typeface="Lucida Sans Unicode" panose="020B0602030504020204" pitchFamily="34" charset="0"/>
                <a:cs typeface="Lucida Sans Unicode" panose="020B0602030504020204" pitchFamily="34" charset="0"/>
              </a:rPr>
              <a:t> </a:t>
            </a:r>
            <a:r>
              <a:rPr lang="cs-CZ" dirty="0" err="1">
                <a:latin typeface="Lucida Sans Unicode" panose="020B0602030504020204" pitchFamily="34" charset="0"/>
                <a:cs typeface="Lucida Sans Unicode" panose="020B0602030504020204" pitchFamily="34" charset="0"/>
              </a:rPr>
              <a:t>enough</a:t>
            </a:r>
            <a:r>
              <a:rPr lang="cs-CZ" dirty="0">
                <a:latin typeface="Lucida Sans Unicode" panose="020B0602030504020204" pitchFamily="34" charset="0"/>
                <a:cs typeface="Lucida Sans Unicode" panose="020B0602030504020204" pitchFamily="34" charset="0"/>
              </a:rPr>
              <a:t> </a:t>
            </a:r>
            <a:r>
              <a:rPr lang="cs-CZ" dirty="0" err="1">
                <a:latin typeface="Lucida Sans Unicode" panose="020B0602030504020204" pitchFamily="34" charset="0"/>
                <a:cs typeface="Lucida Sans Unicode" panose="020B0602030504020204" pitchFamily="34" charset="0"/>
              </a:rPr>
              <a:t>is</a:t>
            </a:r>
            <a:r>
              <a:rPr lang="cs-CZ" dirty="0">
                <a:latin typeface="Lucida Sans Unicode" panose="020B0602030504020204" pitchFamily="34" charset="0"/>
                <a:cs typeface="Lucida Sans Unicode" panose="020B0602030504020204" pitchFamily="34" charset="0"/>
              </a:rPr>
              <a:t> a </a:t>
            </a:r>
            <a:r>
              <a:rPr lang="cs-CZ" dirty="0" err="1">
                <a:latin typeface="Lucida Sans Unicode" panose="020B0602030504020204" pitchFamily="34" charset="0"/>
                <a:cs typeface="Lucida Sans Unicode" panose="020B0602030504020204" pitchFamily="34" charset="0"/>
              </a:rPr>
              <a:t>new</a:t>
            </a:r>
            <a:r>
              <a:rPr lang="cs-CZ" dirty="0">
                <a:latin typeface="Lucida Sans Unicode" panose="020B0602030504020204" pitchFamily="34" charset="0"/>
                <a:cs typeface="Lucida Sans Unicode" panose="020B0602030504020204" pitchFamily="34" charset="0"/>
              </a:rPr>
              <a:t> </a:t>
            </a:r>
            <a:r>
              <a:rPr lang="cs-CZ" dirty="0" err="1">
                <a:latin typeface="Lucida Sans Unicode" panose="020B0602030504020204" pitchFamily="34" charset="0"/>
                <a:cs typeface="Lucida Sans Unicode" panose="020B0602030504020204" pitchFamily="34" charset="0"/>
              </a:rPr>
              <a:t>perfect</a:t>
            </a:r>
            <a:r>
              <a:rPr lang="cs-CZ" dirty="0">
                <a:latin typeface="Lucida Sans Unicode" panose="020B0602030504020204" pitchFamily="34" charset="0"/>
                <a:cs typeface="Lucida Sans Unicode" panose="020B0602030504020204" pitchFamily="34" charset="0"/>
              </a:rPr>
              <a:t> – nemusím být dokonalý </a:t>
            </a:r>
          </a:p>
          <a:p>
            <a:endParaRPr lang="cs-CZ" dirty="0">
              <a:latin typeface="Lucida Sans Unicode" panose="020B0602030504020204" pitchFamily="34" charset="0"/>
              <a:cs typeface="Lucida Sans Unicode" panose="020B0602030504020204" pitchFamily="34" charset="0"/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93543" y="5467348"/>
            <a:ext cx="1320514" cy="1247774"/>
          </a:xfrm>
          <a:prstGeom prst="rect">
            <a:avLst/>
          </a:prstGeom>
          <a:effectLst>
            <a:softEdge rad="76200"/>
          </a:effectLst>
        </p:spPr>
      </p:pic>
    </p:spTree>
    <p:extLst>
      <p:ext uri="{BB962C8B-B14F-4D97-AF65-F5344CB8AC3E}">
        <p14:creationId xmlns:p14="http://schemas.microsoft.com/office/powerpoint/2010/main" val="33583688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0">
          <a:fgClr>
            <a:schemeClr val="accent4">
              <a:lumMod val="75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199" y="500062"/>
            <a:ext cx="10827327" cy="1325563"/>
          </a:xfrm>
        </p:spPr>
        <p:txBody>
          <a:bodyPr>
            <a:noAutofit/>
          </a:bodyPr>
          <a:lstStyle/>
          <a:p>
            <a:r>
              <a:rPr lang="cs-CZ" sz="4000" b="1" dirty="0" smtClean="0">
                <a:solidFill>
                  <a:schemeClr val="accent5">
                    <a:lumMod val="75000"/>
                  </a:schemeClr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rPr>
              <a:t>Co si ponecháme i v době „</a:t>
            </a:r>
            <a:r>
              <a:rPr lang="cs-CZ" sz="4000" b="1" dirty="0" err="1" smtClean="0">
                <a:solidFill>
                  <a:schemeClr val="accent5">
                    <a:lumMod val="75000"/>
                  </a:schemeClr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rPr>
              <a:t>postcovidové</a:t>
            </a:r>
            <a:r>
              <a:rPr lang="cs-CZ" sz="4000" b="1" dirty="0" smtClean="0">
                <a:solidFill>
                  <a:schemeClr val="accent5">
                    <a:lumMod val="75000"/>
                  </a:schemeClr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rPr>
              <a:t>“?</a:t>
            </a:r>
            <a:endParaRPr lang="cs-CZ" sz="4000" b="1" dirty="0">
              <a:solidFill>
                <a:schemeClr val="accent5">
                  <a:lumMod val="75000"/>
                </a:schemeClr>
              </a:solidFill>
              <a:latin typeface="Lucida Sans Unicode" panose="020B0602030504020204" pitchFamily="34" charset="0"/>
              <a:cs typeface="Lucida Sans Unicode" panose="020B0602030504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199" y="1562388"/>
            <a:ext cx="10306050" cy="4889497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cs-CZ" dirty="0" smtClean="0">
                <a:latin typeface="Lucida Sans Unicode" panose="020B0602030504020204" pitchFamily="34" charset="0"/>
                <a:cs typeface="Lucida Sans Unicode" panose="020B0602030504020204" pitchFamily="34" charset="0"/>
              </a:rPr>
              <a:t>Dovolme </a:t>
            </a:r>
            <a:r>
              <a:rPr lang="cs-CZ" dirty="0" smtClean="0">
                <a:latin typeface="Lucida Sans Unicode" panose="020B0602030504020204" pitchFamily="34" charset="0"/>
                <a:cs typeface="Lucida Sans Unicode" panose="020B0602030504020204" pitchFamily="34" charset="0"/>
              </a:rPr>
              <a:t>novým podnětům i nadále vstupovat do našich </a:t>
            </a:r>
            <a:r>
              <a:rPr lang="cs-CZ" dirty="0" smtClean="0">
                <a:latin typeface="Lucida Sans Unicode" panose="020B0602030504020204" pitchFamily="34" charset="0"/>
                <a:cs typeface="Lucida Sans Unicode" panose="020B0602030504020204" pitchFamily="34" charset="0"/>
              </a:rPr>
              <a:t>životů</a:t>
            </a:r>
          </a:p>
          <a:p>
            <a:pPr algn="just"/>
            <a:r>
              <a:rPr lang="cs-CZ" dirty="0" smtClean="0">
                <a:latin typeface="Lucida Sans Unicode" panose="020B0602030504020204" pitchFamily="34" charset="0"/>
                <a:cs typeface="Lucida Sans Unicode" panose="020B0602030504020204" pitchFamily="34" charset="0"/>
              </a:rPr>
              <a:t>Oddělme pracovní a soukromý život, a to i když pracujeme          z domova</a:t>
            </a:r>
            <a:endParaRPr lang="cs-CZ" dirty="0" smtClean="0">
              <a:latin typeface="Lucida Sans Unicode" panose="020B0602030504020204" pitchFamily="34" charset="0"/>
              <a:cs typeface="Lucida Sans Unicode" panose="020B0602030504020204" pitchFamily="34" charset="0"/>
            </a:endParaRPr>
          </a:p>
          <a:p>
            <a:pPr algn="just"/>
            <a:r>
              <a:rPr lang="cs-CZ" dirty="0" smtClean="0">
                <a:latin typeface="Lucida Sans Unicode" panose="020B0602030504020204" pitchFamily="34" charset="0"/>
                <a:cs typeface="Lucida Sans Unicode" panose="020B0602030504020204" pitchFamily="34" charset="0"/>
              </a:rPr>
              <a:t>Využijme práci z domova i tam, kde to doposud nepřicházelo v úvahu</a:t>
            </a:r>
            <a:endParaRPr lang="cs-CZ" dirty="0" smtClean="0">
              <a:latin typeface="Lucida Sans Unicode" panose="020B0602030504020204" pitchFamily="34" charset="0"/>
              <a:cs typeface="Lucida Sans Unicode" panose="020B0602030504020204" pitchFamily="34" charset="0"/>
            </a:endParaRPr>
          </a:p>
          <a:p>
            <a:pPr algn="just"/>
            <a:r>
              <a:rPr lang="cs-CZ" dirty="0" smtClean="0">
                <a:latin typeface="Lucida Sans Unicode" panose="020B0602030504020204" pitchFamily="34" charset="0"/>
                <a:cs typeface="Lucida Sans Unicode" panose="020B0602030504020204" pitchFamily="34" charset="0"/>
              </a:rPr>
              <a:t>Nezapomeňme </a:t>
            </a:r>
            <a:r>
              <a:rPr lang="cs-CZ" dirty="0">
                <a:latin typeface="Lucida Sans Unicode" panose="020B0602030504020204" pitchFamily="34" charset="0"/>
                <a:cs typeface="Lucida Sans Unicode" panose="020B0602030504020204" pitchFamily="34" charset="0"/>
              </a:rPr>
              <a:t>na nové metody „online práce“ a </a:t>
            </a:r>
            <a:r>
              <a:rPr lang="cs-CZ" dirty="0" smtClean="0">
                <a:latin typeface="Lucida Sans Unicode" panose="020B0602030504020204" pitchFamily="34" charset="0"/>
                <a:cs typeface="Lucida Sans Unicode" panose="020B0602030504020204" pitchFamily="34" charset="0"/>
              </a:rPr>
              <a:t>využití </a:t>
            </a:r>
            <a:r>
              <a:rPr lang="cs-CZ" dirty="0">
                <a:latin typeface="Lucida Sans Unicode" panose="020B0602030504020204" pitchFamily="34" charset="0"/>
                <a:cs typeface="Lucida Sans Unicode" panose="020B0602030504020204" pitchFamily="34" charset="0"/>
              </a:rPr>
              <a:t>IT techniky </a:t>
            </a:r>
            <a:r>
              <a:rPr lang="cs-CZ" dirty="0" smtClean="0">
                <a:latin typeface="Lucida Sans Unicode" panose="020B0602030504020204" pitchFamily="34" charset="0"/>
                <a:cs typeface="Lucida Sans Unicode" panose="020B0602030504020204" pitchFamily="34" charset="0"/>
              </a:rPr>
              <a:t>nově</a:t>
            </a:r>
          </a:p>
          <a:p>
            <a:pPr algn="just"/>
            <a:r>
              <a:rPr lang="cs-CZ" dirty="0" smtClean="0">
                <a:latin typeface="Lucida Sans Unicode" panose="020B0602030504020204" pitchFamily="34" charset="0"/>
                <a:cs typeface="Lucida Sans Unicode" panose="020B0602030504020204" pitchFamily="34" charset="0"/>
              </a:rPr>
              <a:t>Všímejme </a:t>
            </a:r>
            <a:r>
              <a:rPr lang="cs-CZ" dirty="0">
                <a:latin typeface="Lucida Sans Unicode" panose="020B0602030504020204" pitchFamily="34" charset="0"/>
                <a:cs typeface="Lucida Sans Unicode" panose="020B0602030504020204" pitchFamily="34" charset="0"/>
              </a:rPr>
              <a:t>si i nadále těch, kteří pomáhají, solidarita </a:t>
            </a:r>
            <a:r>
              <a:rPr lang="cs-CZ" dirty="0" smtClean="0">
                <a:latin typeface="Lucida Sans Unicode" panose="020B0602030504020204" pitchFamily="34" charset="0"/>
                <a:cs typeface="Lucida Sans Unicode" panose="020B0602030504020204" pitchFamily="34" charset="0"/>
              </a:rPr>
              <a:t>                      a laskavost </a:t>
            </a:r>
            <a:r>
              <a:rPr lang="cs-CZ" dirty="0">
                <a:latin typeface="Lucida Sans Unicode" panose="020B0602030504020204" pitchFamily="34" charset="0"/>
                <a:cs typeface="Lucida Sans Unicode" panose="020B0602030504020204" pitchFamily="34" charset="0"/>
              </a:rPr>
              <a:t>mezi lidmi je naše síla </a:t>
            </a:r>
            <a:endParaRPr lang="cs-CZ" dirty="0" smtClean="0">
              <a:latin typeface="Lucida Sans Unicode" panose="020B0602030504020204" pitchFamily="34" charset="0"/>
              <a:cs typeface="Lucida Sans Unicode" panose="020B0602030504020204" pitchFamily="34" charset="0"/>
            </a:endParaRPr>
          </a:p>
          <a:p>
            <a:pPr algn="just"/>
            <a:r>
              <a:rPr lang="cs-CZ" dirty="0" smtClean="0">
                <a:latin typeface="Lucida Sans Unicode" panose="020B0602030504020204" pitchFamily="34" charset="0"/>
                <a:cs typeface="Lucida Sans Unicode" panose="020B0602030504020204" pitchFamily="34" charset="0"/>
              </a:rPr>
              <a:t>Buďme </a:t>
            </a:r>
            <a:r>
              <a:rPr lang="cs-CZ" dirty="0">
                <a:latin typeface="Lucida Sans Unicode" panose="020B0602030504020204" pitchFamily="34" charset="0"/>
                <a:cs typeface="Lucida Sans Unicode" panose="020B0602030504020204" pitchFamily="34" charset="0"/>
              </a:rPr>
              <a:t>na sebe právem hrdi, vždyť způsob našeho „boje </a:t>
            </a:r>
            <a:r>
              <a:rPr lang="cs-CZ" dirty="0" smtClean="0">
                <a:latin typeface="Lucida Sans Unicode" panose="020B0602030504020204" pitchFamily="34" charset="0"/>
                <a:cs typeface="Lucida Sans Unicode" panose="020B0602030504020204" pitchFamily="34" charset="0"/>
              </a:rPr>
              <a:t>               s </a:t>
            </a:r>
            <a:r>
              <a:rPr lang="cs-CZ" dirty="0">
                <a:latin typeface="Lucida Sans Unicode" panose="020B0602030504020204" pitchFamily="34" charset="0"/>
                <a:cs typeface="Lucida Sans Unicode" panose="020B0602030504020204" pitchFamily="34" charset="0"/>
              </a:rPr>
              <a:t>virem“ nám ukázal, že není třeba mít komplex malé </a:t>
            </a:r>
            <a:r>
              <a:rPr lang="cs-CZ" dirty="0" smtClean="0">
                <a:latin typeface="Lucida Sans Unicode" panose="020B0602030504020204" pitchFamily="34" charset="0"/>
                <a:cs typeface="Lucida Sans Unicode" panose="020B0602030504020204" pitchFamily="34" charset="0"/>
              </a:rPr>
              <a:t>země</a:t>
            </a:r>
          </a:p>
          <a:p>
            <a:pPr algn="just"/>
            <a:r>
              <a:rPr lang="cs-CZ" dirty="0" smtClean="0">
                <a:latin typeface="Lucida Sans Unicode" panose="020B0602030504020204" pitchFamily="34" charset="0"/>
                <a:cs typeface="Lucida Sans Unicode" panose="020B0602030504020204" pitchFamily="34" charset="0"/>
              </a:rPr>
              <a:t>Odreagujme </a:t>
            </a:r>
            <a:r>
              <a:rPr lang="cs-CZ" dirty="0">
                <a:latin typeface="Lucida Sans Unicode" panose="020B0602030504020204" pitchFamily="34" charset="0"/>
                <a:cs typeface="Lucida Sans Unicode" panose="020B0602030504020204" pitchFamily="34" charset="0"/>
              </a:rPr>
              <a:t>se od online světa návratem do přírody</a:t>
            </a:r>
            <a:endParaRPr lang="cs-CZ" dirty="0" smtClean="0">
              <a:latin typeface="Lucida Sans Unicode" panose="020B0602030504020204" pitchFamily="34" charset="0"/>
              <a:cs typeface="Lucida Sans Unicode" panose="020B0602030504020204" pitchFamily="34" charset="0"/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93543" y="5467348"/>
            <a:ext cx="1320514" cy="1247774"/>
          </a:xfrm>
          <a:prstGeom prst="rect">
            <a:avLst/>
          </a:prstGeom>
          <a:effectLst>
            <a:softEdge rad="76200"/>
          </a:effectLst>
        </p:spPr>
      </p:pic>
    </p:spTree>
    <p:extLst>
      <p:ext uri="{BB962C8B-B14F-4D97-AF65-F5344CB8AC3E}">
        <p14:creationId xmlns:p14="http://schemas.microsoft.com/office/powerpoint/2010/main" val="129709170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Kancelář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245</Words>
  <Application>Microsoft Office PowerPoint</Application>
  <PresentationFormat>Širokoúhlá obrazovka</PresentationFormat>
  <Paragraphs>22</Paragraphs>
  <Slides>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Lucida Sans Unicode</vt:lpstr>
      <vt:lpstr>Motiv Office</vt:lpstr>
      <vt:lpstr>Dnešní doba má i svá pozitiva </vt:lpstr>
      <vt:lpstr>Výchozí situace </vt:lpstr>
      <vt:lpstr>Co bychom si mohli vzít jako inspiraci</vt:lpstr>
      <vt:lpstr>Co si ponecháme i v době „postcovidové“?</vt:lpstr>
    </vt:vector>
  </TitlesOfParts>
  <Company>UPC, s.r.o.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Dnešní doba má i svá pozitiva</dc:title>
  <dc:creator>Kozakova, Dominika, Vodafone CZ</dc:creator>
  <cp:lastModifiedBy>Hlavova, Lucia (FL)</cp:lastModifiedBy>
  <cp:revision>5</cp:revision>
  <dcterms:created xsi:type="dcterms:W3CDTF">2020-04-27T13:06:09Z</dcterms:created>
  <dcterms:modified xsi:type="dcterms:W3CDTF">2020-05-11T15:10:11Z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0359f705-2ba0-454b-9cfc-6ce5bcaac040_Enabled">
    <vt:lpwstr>True</vt:lpwstr>
  </property>
  <property fmtid="{D5CDD505-2E9C-101B-9397-08002B2CF9AE}" pid="3" name="MSIP_Label_0359f705-2ba0-454b-9cfc-6ce5bcaac040_SiteId">
    <vt:lpwstr>68283f3b-8487-4c86-adb3-a5228f18b893</vt:lpwstr>
  </property>
  <property fmtid="{D5CDD505-2E9C-101B-9397-08002B2CF9AE}" pid="4" name="MSIP_Label_0359f705-2ba0-454b-9cfc-6ce5bcaac040_Owner">
    <vt:lpwstr>Dominika.Kozakova@vodafone.com</vt:lpwstr>
  </property>
  <property fmtid="{D5CDD505-2E9C-101B-9397-08002B2CF9AE}" pid="5" name="MSIP_Label_0359f705-2ba0-454b-9cfc-6ce5bcaac040_SetDate">
    <vt:lpwstr>2020-04-27T13:27:21.3985171Z</vt:lpwstr>
  </property>
  <property fmtid="{D5CDD505-2E9C-101B-9397-08002B2CF9AE}" pid="6" name="MSIP_Label_0359f705-2ba0-454b-9cfc-6ce5bcaac040_Name">
    <vt:lpwstr>C2 General</vt:lpwstr>
  </property>
  <property fmtid="{D5CDD505-2E9C-101B-9397-08002B2CF9AE}" pid="7" name="MSIP_Label_0359f705-2ba0-454b-9cfc-6ce5bcaac040_Application">
    <vt:lpwstr>Microsoft Azure Information Protection</vt:lpwstr>
  </property>
  <property fmtid="{D5CDD505-2E9C-101B-9397-08002B2CF9AE}" pid="8" name="MSIP_Label_0359f705-2ba0-454b-9cfc-6ce5bcaac040_ActionId">
    <vt:lpwstr>23ff39c9-d332-40db-9733-b1738441372d</vt:lpwstr>
  </property>
  <property fmtid="{D5CDD505-2E9C-101B-9397-08002B2CF9AE}" pid="9" name="MSIP_Label_0359f705-2ba0-454b-9cfc-6ce5bcaac040_Extended_MSFT_Method">
    <vt:lpwstr>Automatic</vt:lpwstr>
  </property>
  <property fmtid="{D5CDD505-2E9C-101B-9397-08002B2CF9AE}" pid="10" name="Sensitivity">
    <vt:lpwstr>C2 General</vt:lpwstr>
  </property>
</Properties>
</file>